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445" r:id="rId3"/>
    <p:sldId id="476" r:id="rId4"/>
    <p:sldId id="477" r:id="rId5"/>
    <p:sldId id="378" r:id="rId6"/>
    <p:sldId id="373" r:id="rId7"/>
    <p:sldId id="396" r:id="rId8"/>
    <p:sldId id="485" r:id="rId9"/>
    <p:sldId id="486" r:id="rId10"/>
    <p:sldId id="446" r:id="rId11"/>
    <p:sldId id="447" r:id="rId12"/>
    <p:sldId id="367" r:id="rId13"/>
    <p:sldId id="488" r:id="rId14"/>
    <p:sldId id="448" r:id="rId15"/>
    <p:sldId id="449" r:id="rId16"/>
    <p:sldId id="450" r:id="rId17"/>
    <p:sldId id="451" r:id="rId18"/>
    <p:sldId id="369" r:id="rId19"/>
    <p:sldId id="455" r:id="rId20"/>
    <p:sldId id="456" r:id="rId21"/>
    <p:sldId id="457" r:id="rId22"/>
    <p:sldId id="458" r:id="rId23"/>
    <p:sldId id="459" r:id="rId24"/>
    <p:sldId id="460" r:id="rId25"/>
    <p:sldId id="462" r:id="rId26"/>
    <p:sldId id="372" r:id="rId27"/>
    <p:sldId id="415" r:id="rId28"/>
    <p:sldId id="416" r:id="rId29"/>
    <p:sldId id="417" r:id="rId30"/>
    <p:sldId id="428" r:id="rId31"/>
    <p:sldId id="473" r:id="rId32"/>
    <p:sldId id="469" r:id="rId33"/>
    <p:sldId id="433" r:id="rId34"/>
    <p:sldId id="435" r:id="rId35"/>
    <p:sldId id="436" r:id="rId36"/>
    <p:sldId id="470" r:id="rId37"/>
    <p:sldId id="471" r:id="rId38"/>
    <p:sldId id="437" r:id="rId39"/>
    <p:sldId id="441" r:id="rId40"/>
    <p:sldId id="478" r:id="rId41"/>
    <p:sldId id="487" r:id="rId42"/>
    <p:sldId id="463" r:id="rId43"/>
    <p:sldId id="464" r:id="rId44"/>
    <p:sldId id="465" r:id="rId45"/>
    <p:sldId id="359" r:id="rId46"/>
    <p:sldId id="443" r:id="rId47"/>
    <p:sldId id="322" r:id="rId48"/>
    <p:sldId id="325" r:id="rId49"/>
    <p:sldId id="358" r:id="rId50"/>
    <p:sldId id="360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90" r:id="rId70"/>
    <p:sldId id="391" r:id="rId71"/>
    <p:sldId id="393" r:id="rId72"/>
    <p:sldId id="472" r:id="rId73"/>
    <p:sldId id="481" r:id="rId74"/>
    <p:sldId id="491" r:id="rId75"/>
    <p:sldId id="346" r:id="rId76"/>
    <p:sldId id="313" r:id="rId77"/>
    <p:sldId id="315" r:id="rId78"/>
    <p:sldId id="316" r:id="rId79"/>
    <p:sldId id="492" r:id="rId80"/>
    <p:sldId id="484" r:id="rId81"/>
    <p:sldId id="489" r:id="rId82"/>
    <p:sldId id="490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/>
    <p:restoredTop sz="80030"/>
  </p:normalViewPr>
  <p:slideViewPr>
    <p:cSldViewPr snapToGrid="0" snapToObjects="1">
      <p:cViewPr>
        <p:scale>
          <a:sx n="97" d="100"/>
          <a:sy n="97" d="100"/>
        </p:scale>
        <p:origin x="1232" y="-144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3780/tv-screen-size/" TargetMode="External"/><Relationship Id="rId4" Type="http://schemas.openxmlformats.org/officeDocument/2006/relationships/hyperlink" Target="http://drpeering.net/white-papers/Internet-Transit-Pricing-Historical-And-Projected.php" TargetMode="External"/><Relationship Id="rId5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</a:t>
            </a:r>
            <a:r>
              <a:rPr lang="en-US" baseline="0" dirty="0" smtClean="0"/>
              <a:t>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more formula about localization can be added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6 update arrow label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page 2 update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TODO: update page 3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15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update page 34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 the evaluation: how these things are linked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smtClean="0"/>
              <a:t>in a microscopy </a:t>
            </a:r>
            <a:r>
              <a:rPr lang="en-US" baseline="0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r>
              <a:rPr lang="en-US" baseline="0" dirty="0" smtClean="0"/>
              <a:t> Generalizability?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simple</a:t>
            </a:r>
            <a:r>
              <a:rPr lang="en-US" b="0" strike="noStrike" baseline="0" dirty="0" smtClean="0"/>
              <a:t> </a:t>
            </a:r>
            <a:r>
              <a:rPr lang="en-US" b="0" strike="noStrike" baseline="0" dirty="0" smtClean="0"/>
              <a:t>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86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5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2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microsoft.com/office/2007/relationships/media" Target="../media/media3.mpeg"/><Relationship Id="rId2" Type="http://schemas.openxmlformats.org/officeDocument/2006/relationships/video" Target="../media/media3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24.png"/><Relationship Id="rId8" Type="http://schemas.openxmlformats.org/officeDocument/2006/relationships/image" Target="../media/image120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38" y="2661605"/>
            <a:ext cx="412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/>
                <a:cs typeface="Arial"/>
              </a:rPr>
              <a:t>Increase </a:t>
            </a:r>
            <a:r>
              <a:rPr lang="en-US" sz="23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300" dirty="0" smtClean="0">
                <a:latin typeface="Arial"/>
                <a:cs typeface="Arial"/>
              </a:rPr>
              <a:t>storage.</a:t>
            </a:r>
          </a:p>
          <a:p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Problem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556869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Video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583" y="1319997"/>
            <a:ext cx="4480842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cs typeface="Arial"/>
              </a:rPr>
              <a:t>Require that </a:t>
            </a:r>
            <a:r>
              <a:rPr lang="en-US" sz="2300" dirty="0">
                <a:cs typeface="Arial"/>
              </a:rPr>
              <a:t>the compression </a:t>
            </a:r>
            <a:r>
              <a:rPr lang="en-US" sz="2300" dirty="0" smtClean="0">
                <a:cs typeface="Arial"/>
              </a:rPr>
              <a:t>has </a:t>
            </a:r>
            <a:r>
              <a:rPr lang="en-US" sz="2300" dirty="0">
                <a:cs typeface="Arial"/>
              </a:rPr>
              <a:t>no impact on analysis </a:t>
            </a:r>
            <a:r>
              <a:rPr lang="en-US" sz="2300" dirty="0" smtClean="0">
                <a:cs typeface="Arial"/>
              </a:rPr>
              <a:t>-- scientifically lossless</a:t>
            </a: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Standard (H.264) lossy compression techniques cannot be used </a:t>
            </a:r>
            <a:endParaRPr lang="en-US" sz="2300" dirty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300" dirty="0" smtClean="0">
              <a:cs typeface="Arial"/>
            </a:endParaRPr>
          </a:p>
          <a:p>
            <a:r>
              <a:rPr lang="en-US" sz="2300" dirty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tandard lossless compression </a:t>
            </a:r>
            <a:r>
              <a:rPr lang="en-US" sz="2300" dirty="0">
                <a:cs typeface="Arial"/>
              </a:rPr>
              <a:t>technique </a:t>
            </a:r>
            <a:r>
              <a:rPr lang="en-US" sz="2300" dirty="0" smtClean="0">
                <a:cs typeface="Arial"/>
              </a:rPr>
              <a:t>yields the compressed data in the size of 49.74% of the original one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smtClean="0">
                <a:cs typeface="Arial"/>
              </a:rPr>
              <a:t>Our method </a:t>
            </a:r>
            <a:r>
              <a:rPr lang="en-US" sz="2300" dirty="0" smtClean="0">
                <a:cs typeface="Arial"/>
              </a:rPr>
              <a:t>give</a:t>
            </a:r>
            <a:r>
              <a:rPr lang="en-US" sz="2300" dirty="0" smtClean="0">
                <a:cs typeface="Arial"/>
              </a:rPr>
              <a:t>s</a:t>
            </a:r>
            <a:r>
              <a:rPr lang="en-US" sz="2300" dirty="0" smtClean="0">
                <a:cs typeface="Arial"/>
              </a:rPr>
              <a:t>: 7.26%</a:t>
            </a:r>
          </a:p>
          <a:p>
            <a:endParaRPr lang="en-US" sz="2300" dirty="0" smtClean="0">
              <a:cs typeface="Arial"/>
            </a:endParaRPr>
          </a:p>
          <a:p>
            <a:r>
              <a:rPr lang="en-US" sz="2300" dirty="0" smtClean="0">
                <a:cs typeface="Arial"/>
              </a:rPr>
              <a:t>Best case: 0.7729% vs. 19.4505%</a:t>
            </a:r>
            <a:endParaRPr lang="en-US" sz="2300" dirty="0"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628"/>
              </p:ext>
            </p:extLst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84" y="82296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>
            <a:endCxn id="21" idx="1"/>
          </p:cNvCxnSpPr>
          <p:nvPr/>
        </p:nvCxnSpPr>
        <p:spPr>
          <a:xfrm>
            <a:off x="5446643" y="4518991"/>
            <a:ext cx="2285802" cy="10862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731317"/>
            <a:ext cx="1149255" cy="228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2892425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71" y="1254553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Store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only the information in a video that analysis can use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Separate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Average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out noise in the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background. -&gt; easy to compress</a:t>
            </a:r>
          </a:p>
          <a:p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Losslessly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compresses the foreground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regions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10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136" y="1278038"/>
            <a:ext cx="5974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</a:t>
            </a:r>
            <a:r>
              <a:rPr lang="en-US" sz="2700" dirty="0" smtClean="0"/>
              <a:t>. </a:t>
            </a:r>
            <a:r>
              <a:rPr lang="en-US" sz="2700" dirty="0" smtClean="0"/>
              <a:t>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	</a:t>
            </a:r>
          </a:p>
          <a:p>
            <a:r>
              <a:rPr lang="en-US" sz="2700" dirty="0" smtClean="0"/>
              <a:t>-&gt; neighboring foreground pixels’ intensity over time values are </a:t>
            </a:r>
            <a:r>
              <a:rPr lang="en-US" sz="2700" dirty="0" smtClean="0"/>
              <a:t>correlated</a:t>
            </a:r>
          </a:p>
          <a:p>
            <a:endParaRPr lang="en-US" sz="2700" dirty="0" smtClean="0"/>
          </a:p>
          <a:p>
            <a:r>
              <a:rPr lang="en-US" sz="2700" dirty="0"/>
              <a:t>2. The noise is independent between neighboring pixels.</a:t>
            </a:r>
          </a:p>
          <a:p>
            <a:endParaRPr lang="en-US" sz="2700" dirty="0" smtClean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1480811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/>
          <a:srcRect t="22629"/>
          <a:stretch/>
        </p:blipFill>
        <p:spPr>
          <a:xfrm>
            <a:off x="1910132" y="5132626"/>
            <a:ext cx="2618120" cy="785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6250" y="3701373"/>
            <a:ext cx="4267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Point_spread_function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707" y="5491910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1" y="2263317"/>
            <a:ext cx="8964240" cy="28759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Approach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97433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Refine the result:</a:t>
            </a:r>
            <a:br>
              <a:rPr lang="en-US" sz="4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Key Observation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Extreme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9184" y="82296"/>
            <a:ext cx="536786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Video Spot Tracker</a:t>
            </a: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752254"/>
            <a:ext cx="6061869" cy="4786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220456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Refine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result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Mathematical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Morphology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35478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Big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Helvetica" charset="0"/>
                <a:cs typeface="Helvetica" charset="0"/>
              </a:rPr>
              <a:t>Two kinds of comparisons:</a:t>
            </a: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Keep it scientifically lossless</a:t>
            </a:r>
          </a:p>
          <a:p>
            <a:pPr lvl="2"/>
            <a:r>
              <a:rPr lang="en-US" dirty="0">
                <a:ea typeface="Helvetica" charset="0"/>
                <a:cs typeface="Helvetica" charset="0"/>
              </a:rPr>
              <a:t>Compare based on compression ratio</a:t>
            </a:r>
          </a:p>
          <a:p>
            <a:pPr lvl="1"/>
            <a:endParaRPr lang="en-US" dirty="0" smtClean="0"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ea typeface="Helvetica" charset="0"/>
                <a:cs typeface="Helvetica" charset="0"/>
              </a:rPr>
              <a:t>Having the same compression ratio</a:t>
            </a:r>
            <a:endParaRPr lang="en-US" dirty="0"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ea typeface="Helvetica" charset="0"/>
                <a:cs typeface="Helvetica" charset="0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38862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Experiments</a:t>
            </a: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1: compression ratio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Result: 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24694"/>
              </p:ext>
            </p:extLst>
          </p:nvPr>
        </p:nvGraphicFramePr>
        <p:xfrm>
          <a:off x="1046923" y="2727438"/>
          <a:ext cx="7169426" cy="212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5"/>
                <a:gridCol w="1134321"/>
                <a:gridCol w="1016317"/>
                <a:gridCol w="1321607"/>
                <a:gridCol w="1553572"/>
                <a:gridCol w="1194904"/>
              </a:tblGrid>
              <a:tr h="7749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Beads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500nm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500" b="1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3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4 </a:t>
                      </a:r>
                      <a:endParaRPr lang="en-US" sz="1500" b="1" dirty="0" smtClean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b="1" dirty="0" err="1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Brightfield</a:t>
                      </a:r>
                      <a:r>
                        <a:rPr lang="en-US" sz="1500" b="1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(Cells)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H.264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50%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  <a:tr h="6739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500" baseline="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method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0.77%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宋体"/>
                          <a:cs typeface="Times New Roman"/>
                        </a:rPr>
                        <a:t>20%</a:t>
                      </a:r>
                      <a:endParaRPr lang="en-US" sz="15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44%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7.3%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4.8%</a:t>
                      </a:r>
                      <a:endParaRPr lang="en-US" sz="15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167" marR="3816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80602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Quickly moving foreground objects</a:t>
            </a: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3159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Sliding window</a:t>
            </a: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3148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Sliding window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85070"/>
              </p:ext>
            </p:extLst>
          </p:nvPr>
        </p:nvGraphicFramePr>
        <p:xfrm>
          <a:off x="2004429" y="2492047"/>
          <a:ext cx="4997898" cy="306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" name="Document" r:id="rId4" imgW="5626100" imgH="3454400" progId="Word.Document.12">
                  <p:embed/>
                </p:oleObj>
              </mc:Choice>
              <mc:Fallback>
                <p:oleObj name="Document" r:id="rId4" imgW="5626100" imgH="345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429" y="2492047"/>
                        <a:ext cx="4997898" cy="306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79419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" y="82296"/>
            <a:ext cx="482803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Lossy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ea typeface="Calibri" charset="0"/>
                <a:cs typeface="Calibri" charset="0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Analysis-preserve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345"/>
            <a:ext cx="9144000" cy="41049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3" y="2475509"/>
            <a:ext cx="4306957" cy="216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6095"/>
            <a:ext cx="4483354" cy="2178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4" y="3844526"/>
            <a:ext cx="4890859" cy="23670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60095" y="3008243"/>
            <a:ext cx="4528602" cy="304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1" y="3134139"/>
            <a:ext cx="2753749" cy="14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9" cy="2543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25750" y="2791311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otentially useful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8" y="3020531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20" y="2788503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372" y="3679091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distribution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4" y="4969247"/>
            <a:ext cx="3302000" cy="698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99220" y="3320315"/>
            <a:ext cx="586285" cy="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2753" y="3320315"/>
            <a:ext cx="0" cy="3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Analysis-aware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591616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Analysis-aware compression evaluates microscopy video quality using statistical test</a:t>
            </a:r>
            <a:r>
              <a:rPr lang="en-US" dirty="0"/>
              <a:t>s</a:t>
            </a:r>
            <a:endParaRPr lang="en-US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Enables even higher compression ratio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Motivating example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cs typeface="Helvetica"/>
              </a:rPr>
              <a:t>Novelty:</a:t>
            </a: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>
                <a:cs typeface="Helvetica"/>
              </a:rPr>
              <a:t>Microscopy video compression with 100x compression ratio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</a:t>
            </a:r>
            <a:r>
              <a:rPr lang="en-US" sz="2100" dirty="0"/>
              <a:t>new correlation-based microscopy frame segmentation technique </a:t>
            </a:r>
            <a:r>
              <a:rPr lang="en-US" sz="2100" dirty="0" smtClean="0"/>
              <a:t>based on point </a:t>
            </a:r>
            <a:r>
              <a:rPr lang="en-US" sz="2100" dirty="0"/>
              <a:t>spread function</a:t>
            </a:r>
            <a:endParaRPr lang="en-US" sz="21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/>
              <a:t>A</a:t>
            </a:r>
            <a:r>
              <a:rPr lang="en-US" sz="2100" dirty="0" smtClean="0"/>
              <a:t> new way to evaluate the quality of a microscopy video based on statistical test </a:t>
            </a:r>
            <a:endParaRPr lang="en-US" sz="2100" dirty="0" smtClean="0">
              <a:cs typeface="Helvetica"/>
            </a:endParaRPr>
          </a:p>
          <a:p>
            <a:pPr algn="l"/>
            <a:r>
              <a:rPr lang="en-US" sz="2500" dirty="0" smtClean="0">
                <a:cs typeface="Helvetica"/>
              </a:rPr>
              <a:t>How to generalize: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C</a:t>
            </a:r>
            <a:r>
              <a:rPr lang="en-US" sz="2100" dirty="0">
                <a:cs typeface="Helvetica"/>
              </a:rPr>
              <a:t>orrelation </a:t>
            </a:r>
            <a:r>
              <a:rPr lang="en-US" sz="2100" dirty="0">
                <a:cs typeface="Helvetica"/>
              </a:rPr>
              <a:t>based segmentation can be applied to imaging devices including microscopes, telescopes, and other cameras where the object is not perfectly in </a:t>
            </a:r>
            <a:r>
              <a:rPr lang="en-US" sz="2100" dirty="0">
                <a:cs typeface="Helvetica"/>
              </a:rPr>
              <a:t>focus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>
                <a:cs typeface="Helvetica"/>
              </a:rPr>
              <a:t>A</a:t>
            </a:r>
            <a:r>
              <a:rPr lang="en-US" sz="2100" dirty="0">
                <a:cs typeface="Helvetica"/>
              </a:rPr>
              <a:t>dding </a:t>
            </a:r>
            <a:r>
              <a:rPr lang="en-US" sz="2100" dirty="0">
                <a:cs typeface="Helvetica"/>
              </a:rPr>
              <a:t>synthesized noise to improve the video quality can be applied to videos other than microscopy.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7"/>
            <a:ext cx="8186166" cy="101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Multimedia data compression for Bluetooth low energy beacons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649431" y="1307881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29184" y="82296"/>
            <a:ext cx="833561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BLE 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5664" y="6353184"/>
            <a:ext cx="2057400" cy="365125"/>
          </a:xfrm>
        </p:spPr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3" y="82296"/>
            <a:ext cx="90268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you need image transmission from beacon devices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Google Physical Web, Fat Beacon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Beacon deployment for places with no Internet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30" y="2470834"/>
            <a:ext cx="3375439" cy="18993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844" t="3676" r="34732" b="78933"/>
          <a:stretch/>
        </p:blipFill>
        <p:spPr>
          <a:xfrm>
            <a:off x="1577008" y="1603513"/>
            <a:ext cx="2445027" cy="108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738" t="80435" r="26035" b="2898"/>
          <a:stretch/>
        </p:blipFill>
        <p:spPr>
          <a:xfrm>
            <a:off x="1722781" y="4346713"/>
            <a:ext cx="3873662" cy="107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384" t="41251" r="28476" b="41720"/>
          <a:stretch/>
        </p:blipFill>
        <p:spPr>
          <a:xfrm>
            <a:off x="1722781" y="2862469"/>
            <a:ext cx="3235789" cy="100716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86213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Projects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3D motion data, visual feature data (MARBLE)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558"/>
          <a:stretch/>
        </p:blipFill>
        <p:spPr>
          <a:xfrm>
            <a:off x="5781723" y="2912784"/>
            <a:ext cx="2733627" cy="15929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5" y="5100241"/>
            <a:ext cx="3296547" cy="1256110"/>
          </a:xfrm>
          <a:prstGeom prst="rect">
            <a:avLst/>
          </a:prstGeom>
        </p:spPr>
      </p:pic>
      <p:pic>
        <p:nvPicPr>
          <p:cNvPr id="15" name="Content Placeholder 5" descr="fig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668617" y="5723331"/>
            <a:ext cx="125167" cy="170682"/>
          </a:xfrm>
          <a:prstGeom prst="rect">
            <a:avLst/>
          </a:prstGeom>
        </p:spPr>
      </p:pic>
      <p:pic>
        <p:nvPicPr>
          <p:cNvPr id="16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5779491" y="6027388"/>
            <a:ext cx="125167" cy="170682"/>
          </a:xfrm>
          <a:prstGeom prst="rect">
            <a:avLst/>
          </a:prstGeom>
        </p:spPr>
      </p:pic>
      <p:pic>
        <p:nvPicPr>
          <p:cNvPr id="17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684793" y="5973760"/>
            <a:ext cx="125167" cy="170682"/>
          </a:xfrm>
          <a:prstGeom prst="rect">
            <a:avLst/>
          </a:prstGeom>
        </p:spPr>
      </p:pic>
      <p:pic>
        <p:nvPicPr>
          <p:cNvPr id="18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6809960" y="5676509"/>
            <a:ext cx="125167" cy="170682"/>
          </a:xfrm>
          <a:prstGeom prst="rect">
            <a:avLst/>
          </a:prstGeom>
        </p:spPr>
      </p:pic>
      <p:pic>
        <p:nvPicPr>
          <p:cNvPr id="19" name="Content Placeholder 5" descr="fig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8479520" y="6055318"/>
            <a:ext cx="246456" cy="1857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Develop a new approach to achieve smaller compression than conventional compression techniques even with lowest quality setting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77071"/>
              </p:ext>
            </p:extLst>
          </p:nvPr>
        </p:nvGraphicFramePr>
        <p:xfrm>
          <a:off x="1234046" y="2492047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9184" y="82296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3347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24"/>
          <a:stretch/>
        </p:blipFill>
        <p:spPr>
          <a:xfrm>
            <a:off x="661781" y="2795092"/>
            <a:ext cx="3937000" cy="10397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result</a:t>
            </a: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11" y="1563307"/>
            <a:ext cx="4289314" cy="446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Overall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715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243" y="1857173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176" y="4342448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175" y="4782084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1177" y="2243784"/>
            <a:ext cx="44014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Varying parameters (beacon number, image type, k-means settings</a:t>
            </a:r>
            <a:r>
              <a:rPr lang="is-IS" sz="2000" dirty="0">
                <a:cs typeface="Helvetica"/>
              </a:rPr>
              <a:t>..)</a:t>
            </a:r>
            <a:endParaRPr lang="en-US" sz="2000" dirty="0">
              <a:cs typeface="Helvetic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Plot image quality vs. device lifetime.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7" y="4613356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1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18" y="5014645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9184" y="82296"/>
            <a:ext cx="759097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2" y="5244719"/>
            <a:ext cx="285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61722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Navigation test</a:t>
            </a: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3" y="1501776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46574" y="3326296"/>
            <a:ext cx="19716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Traditional:</a:t>
            </a:r>
          </a:p>
          <a:p>
            <a:r>
              <a:rPr lang="en-US" sz="2500" i="1" dirty="0" smtClean="0"/>
              <a:t>S(x) = H </a:t>
            </a:r>
            <a:r>
              <a:rPr lang="mr-IN" sz="2500" i="1" dirty="0" smtClean="0"/>
              <a:t>–</a:t>
            </a:r>
            <a:r>
              <a:rPr lang="en-US" sz="2500" i="1" dirty="0" smtClean="0"/>
              <a:t> f(x)</a:t>
            </a:r>
          </a:p>
          <a:p>
            <a:endParaRPr lang="en-US" sz="2500" i="1" dirty="0"/>
          </a:p>
          <a:p>
            <a:r>
              <a:rPr lang="en-US" sz="2500" dirty="0" smtClean="0"/>
              <a:t>New:</a:t>
            </a:r>
          </a:p>
          <a:p>
            <a:r>
              <a:rPr lang="en-US" sz="2500" i="1" dirty="0" smtClean="0"/>
              <a:t>S(x) = f’(x)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000" dirty="0" smtClean="0"/>
              <a:t>Foreground</a:t>
            </a:r>
            <a:r>
              <a:rPr lang="en-US" sz="3000" dirty="0" smtClean="0"/>
              <a:t>, adaptive encoding:  </a:t>
            </a:r>
          </a:p>
          <a:p>
            <a:pPr lvl="2"/>
            <a:r>
              <a:rPr lang="en-US" sz="2500" dirty="0" smtClean="0"/>
              <a:t>DCT </a:t>
            </a:r>
          </a:p>
          <a:p>
            <a:pPr lvl="2"/>
            <a:r>
              <a:rPr lang="en-US" sz="2500" dirty="0" smtClean="0"/>
              <a:t>Wavelet</a:t>
            </a:r>
          </a:p>
          <a:p>
            <a:pPr lvl="2"/>
            <a:r>
              <a:rPr lang="en-US" sz="2500" dirty="0" smtClean="0"/>
              <a:t>Triangle </a:t>
            </a:r>
            <a:r>
              <a:rPr lang="en-US" sz="2500" dirty="0" smtClean="0"/>
              <a:t>mesh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sz="3000" dirty="0" smtClean="0"/>
              <a:t>Background</a:t>
            </a:r>
            <a:r>
              <a:rPr lang="en-US" dirty="0" smtClean="0"/>
              <a:t>:</a:t>
            </a:r>
          </a:p>
          <a:p>
            <a:pPr lvl="2"/>
            <a:r>
              <a:rPr lang="en-US" sz="2500" dirty="0" smtClean="0"/>
              <a:t>Down sample -&gt; DCT</a:t>
            </a:r>
            <a:endParaRPr lang="en-US" sz="2500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263317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2909496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59" y="3592250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image type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Varying number of </a:t>
            </a:r>
          </a:p>
          <a:p>
            <a:pPr marL="0" indent="0">
              <a:buNone/>
            </a:pPr>
            <a:r>
              <a:rPr lang="en-US" sz="2000" dirty="0"/>
              <a:t>beacons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  <p:pic>
        <p:nvPicPr>
          <p:cNvPr id="7" name="Content Placeholder 5" descr="fig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583634" y="4174435"/>
            <a:ext cx="213802" cy="291547"/>
          </a:xfrm>
          <a:prstGeom prst="rect">
            <a:avLst/>
          </a:prstGeom>
        </p:spPr>
      </p:pic>
      <p:pic>
        <p:nvPicPr>
          <p:cNvPr id="8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1893292" y="4584508"/>
            <a:ext cx="213802" cy="291547"/>
          </a:xfrm>
          <a:prstGeom prst="rect">
            <a:avLst/>
          </a:prstGeom>
        </p:spPr>
      </p:pic>
      <p:pic>
        <p:nvPicPr>
          <p:cNvPr id="9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314811" y="4597388"/>
            <a:ext cx="213802" cy="291547"/>
          </a:xfrm>
          <a:prstGeom prst="rect">
            <a:avLst/>
          </a:prstGeom>
        </p:spPr>
      </p:pic>
      <p:pic>
        <p:nvPicPr>
          <p:cNvPr id="10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4" t="78693" r="33869" b="8077"/>
          <a:stretch/>
        </p:blipFill>
        <p:spPr>
          <a:xfrm>
            <a:off x="3737113" y="4001294"/>
            <a:ext cx="213802" cy="291547"/>
          </a:xfrm>
          <a:prstGeom prst="rect">
            <a:avLst/>
          </a:prstGeom>
        </p:spPr>
      </p:pic>
      <p:pic>
        <p:nvPicPr>
          <p:cNvPr id="12" name="Content Placeholder 5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1" t="77524" r="33870" b="8077"/>
          <a:stretch/>
        </p:blipFill>
        <p:spPr>
          <a:xfrm>
            <a:off x="6361043" y="4730282"/>
            <a:ext cx="420978" cy="3173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9184" y="82296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9184" y="1408060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Thesis statement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to store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IMU camera rotation/acceleration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Camera visual feature data</a:t>
            </a:r>
          </a:p>
          <a:p>
            <a:pPr lvl="1"/>
            <a:r>
              <a:rPr lang="en-US" dirty="0" smtClean="0"/>
              <a:t>BLE signal strength</a:t>
            </a:r>
          </a:p>
          <a:p>
            <a:pPr lvl="1"/>
            <a:r>
              <a:rPr lang="en-US" dirty="0" smtClean="0"/>
              <a:t>Sensor 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pho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9" y="2391676"/>
            <a:ext cx="5707732" cy="153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719286"/>
            <a:ext cx="3820767" cy="16382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MARBLE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272425"/>
            <a:ext cx="3238500" cy="927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Novelty: </a:t>
            </a:r>
            <a:r>
              <a:rPr lang="en-US" sz="3000" dirty="0">
                <a:cs typeface="Helvetica"/>
              </a:rPr>
              <a:t>e</a:t>
            </a:r>
            <a:r>
              <a:rPr lang="en-US" sz="3000" dirty="0" smtClean="0">
                <a:cs typeface="Helvetica"/>
              </a:rPr>
              <a:t>nable </a:t>
            </a:r>
            <a:r>
              <a:rPr lang="en-US" sz="3000" dirty="0" smtClean="0">
                <a:cs typeface="Helvetica"/>
              </a:rPr>
              <a:t>multimedia data storage/broadcasting on systems with extreme memory/bandwidth limit.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image broadcasting </a:t>
            </a:r>
            <a:r>
              <a:rPr lang="en-US" sz="2500" dirty="0" smtClean="0">
                <a:cs typeface="Helvetica"/>
              </a:rPr>
              <a:t>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based on region of interest and entropy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indoor localization system using sensor fusion that uses BLE signal</a:t>
            </a:r>
            <a:endParaRPr lang="en-US" sz="2500" dirty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91" y="1528633"/>
            <a:ext cx="8123583" cy="448785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cs typeface="Helvetica"/>
              </a:rPr>
              <a:t>How to generalize:</a:t>
            </a:r>
            <a:endParaRPr lang="en-US" sz="30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IMU-guided multi-view capture algorithm can be applied in other multi-view capture systems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First </a:t>
            </a:r>
            <a:r>
              <a:rPr lang="en-US" sz="2500" dirty="0" smtClean="0">
                <a:cs typeface="Helvetica"/>
              </a:rPr>
              <a:t>BLE 3D motion </a:t>
            </a:r>
            <a:r>
              <a:rPr lang="en-US" sz="2500" dirty="0" smtClean="0">
                <a:cs typeface="Helvetica"/>
              </a:rPr>
              <a:t>data recording and broadcasting system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500" dirty="0" smtClean="0">
                <a:cs typeface="Helvetica"/>
              </a:rPr>
              <a:t>Visual feature selection algorithm can increase the efficiency in any systems that uses visual features</a:t>
            </a:r>
            <a:endParaRPr lang="en-US" sz="2500" dirty="0" smtClean="0">
              <a:cs typeface="Helvetica"/>
            </a:endParaRPr>
          </a:p>
          <a:p>
            <a:pPr algn="l"/>
            <a:r>
              <a:rPr lang="en-US" sz="2500" dirty="0">
                <a:cs typeface="Helvetica"/>
              </a:rPr>
              <a:t>	</a:t>
            </a:r>
            <a:endParaRPr lang="en-US" sz="25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100" dirty="0" smtClean="0">
              <a:cs typeface="Helvetica"/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sz="2500" dirty="0" smtClean="0">
              <a:cs typeface="Helvetic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500" dirty="0"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Contributions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296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new systems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184" y="82296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6</a:t>
            </a:r>
            <a:r>
              <a:rPr lang="en-US" sz="1050" dirty="0" smtClean="0"/>
              <a:t>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9184" y="82296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XXX: will insert a video of the image beacon system.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2301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6583" y="2375257"/>
            <a:ext cx="8671643" cy="1920111"/>
            <a:chOff x="535742" y="3108450"/>
            <a:chExt cx="10680604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535742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34533" y="3108450"/>
              <a:ext cx="3369984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/>
                <a:t>Storage</a:t>
              </a:r>
              <a:endParaRPr lang="en-US" sz="3000" dirty="0"/>
            </a:p>
            <a:p>
              <a:pPr algn="ctr"/>
              <a:r>
                <a:rPr lang="en-US" sz="3000" dirty="0" smtClean="0"/>
                <a:t>&amp;</a:t>
              </a:r>
            </a:p>
            <a:p>
              <a:pPr algn="ctr"/>
              <a:r>
                <a:rPr lang="en-US" sz="3000" dirty="0" smtClean="0"/>
                <a:t>Transmission</a:t>
              </a:r>
              <a:endParaRPr lang="en-US" sz="30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2469511" y="3327974"/>
            <a:ext cx="697760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03380" y="3335312"/>
            <a:ext cx="66507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8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573711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646693"/>
            <a:ext cx="2289328" cy="228932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318147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547207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295574" y="4013511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6" y="4331399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14526" y="3973756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84" y="82296"/>
            <a:ext cx="91440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Foreground / background separation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184" y="1441982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184" y="822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Microscopy video compression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6583" y="1166167"/>
            <a:ext cx="8353591" cy="1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03378" y="1672293"/>
            <a:ext cx="6626" cy="44196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47" y="3777746"/>
            <a:ext cx="3548038" cy="2671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8" y="2028669"/>
            <a:ext cx="3632200" cy="15367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/>
          <a:srcRect t="2914" b="2914"/>
          <a:stretch>
            <a:fillRect/>
          </a:stretch>
        </p:blipFill>
        <p:spPr>
          <a:xfrm>
            <a:off x="5220524" y="2028669"/>
            <a:ext cx="2995360" cy="1647332"/>
          </a:xfrm>
          <a:prstGeom prst="rect">
            <a:avLst/>
          </a:prstGeom>
        </p:spPr>
      </p:pic>
      <p:pic>
        <p:nvPicPr>
          <p:cNvPr id="14" name="Content Placeholder 6" descr="gr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39" r="-40439"/>
          <a:stretch>
            <a:fillRect/>
          </a:stretch>
        </p:blipFill>
        <p:spPr>
          <a:xfrm>
            <a:off x="4077708" y="3701982"/>
            <a:ext cx="5280992" cy="2904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687" y="1463683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 video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45921" y="1585424"/>
            <a:ext cx="37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Multimedia data compression for Bluetooth low energy beacons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26583" y="1307880"/>
            <a:ext cx="4050591" cy="5413595"/>
          </a:xfrm>
          <a:prstGeom prst="roundRect">
            <a:avLst>
              <a:gd name="adj" fmla="val 423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14783</TotalTime>
  <Words>3972</Words>
  <Application>Microsoft Macintosh PowerPoint</Application>
  <PresentationFormat>On-screen Show (4:3)</PresentationFormat>
  <Paragraphs>753</Paragraphs>
  <Slides>82</Slides>
  <Notes>67</Notes>
  <HiddenSlides>3</HiddenSlides>
  <MMClips>11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8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Equation</vt:lpstr>
      <vt:lpstr>Microsoft Word Document</vt:lpstr>
      <vt:lpstr>Generic Framework for Prioritizing Content of Interest in Multimedia Data Compression</vt:lpstr>
      <vt:lpstr>Extreme compression</vt:lpstr>
      <vt:lpstr>Motivating example</vt:lpstr>
      <vt:lpstr>Motivating example</vt:lpstr>
      <vt:lpstr>Problem of interest</vt:lpstr>
      <vt:lpstr>Approach</vt:lpstr>
      <vt:lpstr>PowerPoint Presentation</vt:lpstr>
      <vt:lpstr>PowerPoint Presentation</vt:lpstr>
      <vt:lpstr>PowerPoint Presentation</vt:lpstr>
      <vt:lpstr>PowerPoint Presentation</vt:lpstr>
      <vt:lpstr>Video Compression</vt:lpstr>
      <vt:lpstr>PowerPoint Presentation</vt:lpstr>
      <vt:lpstr>Approach</vt:lpstr>
      <vt:lpstr>Approach</vt:lpstr>
      <vt:lpstr>Key Observation </vt:lpstr>
      <vt:lpstr>PowerPoint Presentation</vt:lpstr>
      <vt:lpstr>PowerPoint Presentation</vt:lpstr>
      <vt:lpstr>PowerPoint Presentation</vt:lpstr>
      <vt:lpstr>Refine the result: Key Observation </vt:lpstr>
      <vt:lpstr>PowerPoint Presentation</vt:lpstr>
      <vt:lpstr>Refine the result Mathematical Morphology</vt:lpstr>
      <vt:lpstr>Big picture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Analysis-preserve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PowerPoint Presentation</vt:lpstr>
      <vt:lpstr>Background: BLE Beacon technology application</vt:lpstr>
      <vt:lpstr>Why you need image transmission from beacon devices?</vt:lpstr>
      <vt:lpstr>Challenge: Battery Life constraint</vt:lpstr>
      <vt:lpstr>Challenge: Battery Life constraint</vt:lpstr>
      <vt:lpstr>Challenge: BLE packet format</vt:lpstr>
      <vt:lpstr>Challenge: Conventional compression is not good enough</vt:lpstr>
      <vt:lpstr>Projects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Data to store in the system</vt:lpstr>
      <vt:lpstr>MARBLE</vt:lpstr>
      <vt:lpstr>Evaluation</vt:lpstr>
      <vt:lpstr>PowerPoint Presentation</vt:lpstr>
      <vt:lpstr>PowerPoint Presentation</vt:lpstr>
      <vt:lpstr>Method Summary</vt:lpstr>
      <vt:lpstr>PowerPoint Presentation</vt:lpstr>
      <vt:lpstr>PowerPoint Presentation</vt:lpstr>
      <vt:lpstr>PowerPoint Presentation</vt:lpstr>
      <vt:lpstr>Video</vt:lpstr>
      <vt:lpstr>Background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592</cp:revision>
  <dcterms:created xsi:type="dcterms:W3CDTF">2017-02-13T04:25:39Z</dcterms:created>
  <dcterms:modified xsi:type="dcterms:W3CDTF">2017-03-27T18:56:27Z</dcterms:modified>
</cp:coreProperties>
</file>